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90" r:id="rId2"/>
    <p:sldId id="413" r:id="rId3"/>
    <p:sldId id="419" r:id="rId4"/>
    <p:sldId id="414" r:id="rId5"/>
    <p:sldId id="418" r:id="rId6"/>
    <p:sldId id="415" r:id="rId7"/>
    <p:sldId id="401" r:id="rId8"/>
    <p:sldId id="376" r:id="rId9"/>
    <p:sldId id="402" r:id="rId10"/>
    <p:sldId id="359" r:id="rId11"/>
    <p:sldId id="361" r:id="rId12"/>
    <p:sldId id="303" r:id="rId13"/>
    <p:sldId id="427" r:id="rId14"/>
    <p:sldId id="429" r:id="rId15"/>
    <p:sldId id="369" r:id="rId16"/>
    <p:sldId id="443" r:id="rId17"/>
    <p:sldId id="444" r:id="rId18"/>
    <p:sldId id="463" r:id="rId19"/>
    <p:sldId id="465" r:id="rId20"/>
    <p:sldId id="455" r:id="rId21"/>
    <p:sldId id="461" r:id="rId22"/>
    <p:sldId id="458" r:id="rId23"/>
    <p:sldId id="456" r:id="rId24"/>
    <p:sldId id="451" r:id="rId25"/>
    <p:sldId id="457" r:id="rId26"/>
    <p:sldId id="453" r:id="rId27"/>
    <p:sldId id="460" r:id="rId28"/>
    <p:sldId id="462" r:id="rId29"/>
    <p:sldId id="390" r:id="rId30"/>
    <p:sldId id="408" r:id="rId31"/>
    <p:sldId id="393" r:id="rId32"/>
    <p:sldId id="439" r:id="rId33"/>
    <p:sldId id="351" r:id="rId34"/>
    <p:sldId id="373" r:id="rId35"/>
    <p:sldId id="375" r:id="rId36"/>
    <p:sldId id="343" r:id="rId37"/>
    <p:sldId id="273" r:id="rId38"/>
    <p:sldId id="466" r:id="rId39"/>
    <p:sldId id="467" r:id="rId40"/>
    <p:sldId id="468" r:id="rId41"/>
    <p:sldId id="469" r:id="rId42"/>
    <p:sldId id="470" r:id="rId43"/>
    <p:sldId id="441" r:id="rId44"/>
    <p:sldId id="440" r:id="rId45"/>
    <p:sldId id="433" r:id="rId46"/>
    <p:sldId id="405" r:id="rId47"/>
    <p:sldId id="412" r:id="rId48"/>
    <p:sldId id="403" r:id="rId49"/>
    <p:sldId id="404" r:id="rId50"/>
    <p:sldId id="398" r:id="rId51"/>
    <p:sldId id="396" r:id="rId52"/>
    <p:sldId id="394" r:id="rId53"/>
    <p:sldId id="434" r:id="rId54"/>
    <p:sldId id="438" r:id="rId55"/>
    <p:sldId id="436" r:id="rId56"/>
    <p:sldId id="395" r:id="rId57"/>
    <p:sldId id="320" r:id="rId58"/>
    <p:sldId id="386" r:id="rId59"/>
    <p:sldId id="387" r:id="rId60"/>
    <p:sldId id="388" r:id="rId61"/>
    <p:sldId id="385" r:id="rId62"/>
    <p:sldId id="380" r:id="rId63"/>
    <p:sldId id="367" r:id="rId64"/>
    <p:sldId id="406" r:id="rId65"/>
    <p:sldId id="407" r:id="rId66"/>
    <p:sldId id="358" r:id="rId67"/>
    <p:sldId id="321" r:id="rId68"/>
    <p:sldId id="421" r:id="rId69"/>
    <p:sldId id="322" r:id="rId70"/>
    <p:sldId id="323" r:id="rId71"/>
    <p:sldId id="309" r:id="rId72"/>
    <p:sldId id="324" r:id="rId73"/>
    <p:sldId id="353" r:id="rId74"/>
    <p:sldId id="420" r:id="rId75"/>
    <p:sldId id="430" r:id="rId76"/>
    <p:sldId id="431" r:id="rId77"/>
    <p:sldId id="432" r:id="rId78"/>
    <p:sldId id="370" r:id="rId79"/>
    <p:sldId id="368" r:id="rId80"/>
    <p:sldId id="354"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418"/>
            <p14:sldId id="415"/>
            <p14:sldId id="401"/>
            <p14:sldId id="376"/>
            <p14:sldId id="402"/>
            <p14:sldId id="359"/>
            <p14:sldId id="361"/>
            <p14:sldId id="303"/>
            <p14:sldId id="427"/>
            <p14:sldId id="429"/>
            <p14:sldId id="369"/>
            <p14:sldId id="443"/>
            <p14:sldId id="444"/>
            <p14:sldId id="463"/>
            <p14:sldId id="465"/>
            <p14:sldId id="455"/>
            <p14:sldId id="461"/>
            <p14:sldId id="458"/>
            <p14:sldId id="456"/>
            <p14:sldId id="451"/>
            <p14:sldId id="457"/>
            <p14:sldId id="453"/>
            <p14:sldId id="460"/>
            <p14:sldId id="462"/>
            <p14:sldId id="390"/>
            <p14:sldId id="408"/>
            <p14:sldId id="393"/>
            <p14:sldId id="439"/>
            <p14:sldId id="351"/>
            <p14:sldId id="373"/>
            <p14:sldId id="375"/>
            <p14:sldId id="343"/>
            <p14:sldId id="273"/>
            <p14:sldId id="466"/>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5DFBB-FC32-F2E8-6AF2-0C23FFFB3028}" v="11" dt="2018-08-09T20:46:41.248"/>
    <p1510:client id="{4D2F7CA3-2E9E-40E0-BA1C-9EEFEAC636F0}" v="9" dt="2018-08-03T13:49:29.113"/>
    <p1510:client id="{6B5EF961-5576-9800-7BAB-FCF46CB21C4D}" v="133" dt="2018-08-03T21:21:22.803"/>
    <p1510:client id="{16CBDC44-DFBC-61C3-823C-CAE834FFAC91}" v="28" dt="2018-08-09T18:14:18.788"/>
    <p1510:client id="{EC3CEBB9-CEED-AE68-EF96-A537F4AB1686}" v="25" dt="2018-08-09T18:56:41.196"/>
    <p1510:client id="{E60EED81-AF44-1DE5-ED40-8B87210E2077}" v="127" dt="2018-08-09T19:55:13.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61"/>
    <p:restoredTop sz="91758"/>
  </p:normalViewPr>
  <p:slideViewPr>
    <p:cSldViewPr snapToGrid="0">
      <p:cViewPr varScale="1">
        <p:scale>
          <a:sx n="90" d="100"/>
          <a:sy n="90" d="100"/>
        </p:scale>
        <p:origin x="232" y="65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 Id="rId88"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2.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3.xml"/><Relationship Id="rId1" Type="http://schemas.microsoft.com/office/2011/relationships/chartStyle" Target="style7.xml"/><Relationship Id="rId2" Type="http://schemas.microsoft.com/office/2011/relationships/chartColorStyle" Target="colors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4" Type="http://schemas.openxmlformats.org/officeDocument/2006/relationships/chartUserShapes" Target="../drawings/drawing4.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4" Type="http://schemas.openxmlformats.org/officeDocument/2006/relationships/chartUserShapes" Target="../drawings/drawing5.xml"/><Relationship Id="rId1" Type="http://schemas.microsoft.com/office/2011/relationships/chartStyle" Target="style9.xml"/><Relationship Id="rId2" Type="http://schemas.microsoft.com/office/2011/relationships/chartColorStyle" Target="colors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smooth val="0"/>
        <c:axId val="-838437632"/>
        <c:axId val="-838429616"/>
      </c:lineChart>
      <c:catAx>
        <c:axId val="-8384376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38429616"/>
        <c:crosses val="autoZero"/>
        <c:auto val="1"/>
        <c:lblAlgn val="ctr"/>
        <c:lblOffset val="100"/>
        <c:noMultiLvlLbl val="0"/>
      </c:catAx>
      <c:valAx>
        <c:axId val="-83842961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38437632"/>
        <c:crosses val="autoZero"/>
        <c:crossBetween val="midCat"/>
      </c:valAx>
      <c:spPr>
        <a:noFill/>
        <a:ln w="50800">
          <a:solidFill>
            <a:schemeClr val="tx1"/>
          </a:solidFill>
        </a:ln>
        <a:effectLst/>
      </c:spPr>
    </c:plotArea>
    <c:legend>
      <c:legendPos val="t"/>
      <c:layout>
        <c:manualLayout>
          <c:xMode val="edge"/>
          <c:yMode val="edge"/>
          <c:x val="0.286242725094146"/>
          <c:y val="0.0282530005527009"/>
          <c:w val="0.427514549811708"/>
          <c:h val="0.100991252693057"/>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40.0</c:v>
                </c:pt>
                <c:pt idx="2">
                  <c:v>30.0</c:v>
                </c:pt>
                <c:pt idx="3">
                  <c:v>20.0</c:v>
                </c:pt>
                <c:pt idx="4">
                  <c:v>10.0</c:v>
                </c:pt>
              </c:numCache>
            </c:numRef>
          </c:val>
          <c:smooth val="0"/>
          <c:extLst xmlns:c16r2="http://schemas.microsoft.com/office/drawing/2015/06/chart">
            <c:ext xmlns:c16="http://schemas.microsoft.com/office/drawing/2014/chart" uri="{C3380CC4-5D6E-409C-BE32-E72D297353CC}">
              <c16:uniqueId val="{00000000-BF64-4D84-A93C-750F9BE20F38}"/>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60.0</c:v>
                </c:pt>
                <c:pt idx="2">
                  <c:v>50.0</c:v>
                </c:pt>
                <c:pt idx="3">
                  <c:v>40.0</c:v>
                </c:pt>
                <c:pt idx="4">
                  <c:v>30.0</c:v>
                </c:pt>
              </c:numCache>
            </c:numRef>
          </c:val>
          <c:smooth val="0"/>
          <c:extLst xmlns:c16r2="http://schemas.microsoft.com/office/drawing/2015/06/chart">
            <c:ext xmlns:c16="http://schemas.microsoft.com/office/drawing/2014/chart" uri="{C3380CC4-5D6E-409C-BE32-E72D297353CC}">
              <c16:uniqueId val="{00000001-BF64-4D84-A93C-750F9BE20F38}"/>
            </c:ext>
          </c:extLst>
        </c:ser>
        <c:dLbls>
          <c:showLegendKey val="0"/>
          <c:showVal val="0"/>
          <c:showCatName val="0"/>
          <c:showSerName val="0"/>
          <c:showPercent val="0"/>
          <c:showBubbleSize val="0"/>
        </c:dLbls>
        <c:smooth val="0"/>
        <c:axId val="-844198048"/>
        <c:axId val="-844189616"/>
      </c:lineChart>
      <c:catAx>
        <c:axId val="-8441980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44189616"/>
        <c:crosses val="autoZero"/>
        <c:auto val="1"/>
        <c:lblAlgn val="ctr"/>
        <c:lblOffset val="100"/>
        <c:noMultiLvlLbl val="0"/>
      </c:catAx>
      <c:valAx>
        <c:axId val="-84418961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44198048"/>
        <c:crosses val="autoZero"/>
        <c:crossBetween val="midCat"/>
      </c:valAx>
      <c:spPr>
        <a:noFill/>
        <a:ln w="5080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835875264"/>
        <c:axId val="-835866880"/>
      </c:lineChart>
      <c:catAx>
        <c:axId val="-8358752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5866880"/>
        <c:crosses val="autoZero"/>
        <c:auto val="1"/>
        <c:lblAlgn val="ctr"/>
        <c:lblOffset val="100"/>
        <c:noMultiLvlLbl val="0"/>
      </c:catAx>
      <c:valAx>
        <c:axId val="-83586688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3587526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831836880"/>
        <c:axId val="-831823776"/>
      </c:lineChart>
      <c:catAx>
        <c:axId val="-8318368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1823776"/>
        <c:crosses val="autoZero"/>
        <c:auto val="1"/>
        <c:lblAlgn val="ctr"/>
        <c:lblOffset val="100"/>
        <c:noMultiLvlLbl val="0"/>
      </c:catAx>
      <c:valAx>
        <c:axId val="-831823776"/>
        <c:scaling>
          <c:orientation val="minMax"/>
          <c:max val="70.0"/>
        </c:scaling>
        <c:delete val="1"/>
        <c:axPos val="l"/>
        <c:numFmt formatCode="General" sourceLinked="0"/>
        <c:majorTickMark val="out"/>
        <c:minorTickMark val="none"/>
        <c:tickLblPos val="nextTo"/>
        <c:crossAx val="-831836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831715696"/>
        <c:axId val="-831707264"/>
      </c:lineChart>
      <c:catAx>
        <c:axId val="-83171569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1707264"/>
        <c:crosses val="autoZero"/>
        <c:auto val="1"/>
        <c:lblAlgn val="ctr"/>
        <c:lblOffset val="100"/>
        <c:noMultiLvlLbl val="0"/>
      </c:catAx>
      <c:valAx>
        <c:axId val="-831707264"/>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31715696"/>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835538336"/>
        <c:axId val="-831799008"/>
      </c:lineChart>
      <c:catAx>
        <c:axId val="-8355383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1799008"/>
        <c:crosses val="autoZero"/>
        <c:auto val="1"/>
        <c:lblAlgn val="ctr"/>
        <c:lblOffset val="100"/>
        <c:noMultiLvlLbl val="0"/>
      </c:catAx>
      <c:valAx>
        <c:axId val="-831799008"/>
        <c:scaling>
          <c:orientation val="minMax"/>
          <c:max val="70.0"/>
        </c:scaling>
        <c:delete val="1"/>
        <c:axPos val="l"/>
        <c:numFmt formatCode="General" sourceLinked="0"/>
        <c:majorTickMark val="out"/>
        <c:minorTickMark val="none"/>
        <c:tickLblPos val="nextTo"/>
        <c:crossAx val="-8355383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817562896"/>
        <c:axId val="-817554464"/>
      </c:lineChart>
      <c:catAx>
        <c:axId val="-8175628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17554464"/>
        <c:crosses val="autoZero"/>
        <c:auto val="1"/>
        <c:lblAlgn val="ctr"/>
        <c:lblOffset val="100"/>
        <c:noMultiLvlLbl val="0"/>
      </c:catAx>
      <c:valAx>
        <c:axId val="-81755446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1756289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815301696"/>
        <c:axId val="-815293264"/>
      </c:lineChart>
      <c:catAx>
        <c:axId val="-8153016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15293264"/>
        <c:crosses val="autoZero"/>
        <c:auto val="1"/>
        <c:lblAlgn val="ctr"/>
        <c:lblOffset val="100"/>
        <c:noMultiLvlLbl val="0"/>
      </c:catAx>
      <c:valAx>
        <c:axId val="-81529326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1530169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816643312"/>
        <c:axId val="-816634880"/>
      </c:lineChart>
      <c:catAx>
        <c:axId val="-81664331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16634880"/>
        <c:crosses val="autoZero"/>
        <c:auto val="1"/>
        <c:lblAlgn val="ctr"/>
        <c:lblOffset val="100"/>
        <c:noMultiLvlLbl val="0"/>
      </c:catAx>
      <c:valAx>
        <c:axId val="-81663488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16643312"/>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2.emf"/><Relationship Id="rId3" Type="http://schemas.openxmlformats.org/officeDocument/2006/relationships/image" Target="../media/image53.emf"/></Relationships>
</file>

<file path=ppt/diagrams/_rels/drawing6.x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3.emf"/><Relationship Id="rId3" Type="http://schemas.openxmlformats.org/officeDocument/2006/relationships/image" Target="../media/image52.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47ACEDFB-49ED-354A-ACAB-773408ADB4F8}" type="presOf" srcId="{7D8970B8-F909-9C48-89F2-DBB6F87F68D9}" destId="{8459AE78-F38E-9042-8458-F10F8CBBABE1}" srcOrd="0" destOrd="0" presId="urn:microsoft.com/office/officeart/2005/8/layout/cycle3"/>
    <dgm:cxn modelId="{0A29F4D8-38C0-6148-ABD4-47CD2B21E867}" type="presOf" srcId="{A51A1182-8056-FA44-B819-05326E250AC0}" destId="{6E9FD6EF-4B46-4648-A2A4-A1C9885D1903}" srcOrd="0" destOrd="0" presId="urn:microsoft.com/office/officeart/2005/8/layout/cycle3"/>
    <dgm:cxn modelId="{AE5280E6-E9B5-7643-B6B3-A7E8773D4DF0}"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EBD0A578-E403-7F41-BDA7-21105C0392A5}" type="presOf" srcId="{BF131ED2-5762-8241-9D60-60C060DE2ACE}" destId="{B015403A-2826-7B41-BB08-3C5C2C3EEF7E}" srcOrd="0" destOrd="0" presId="urn:microsoft.com/office/officeart/2005/8/layout/cycle3"/>
    <dgm:cxn modelId="{4979FD27-D8F7-D14D-B277-5C9585803536}" type="presOf" srcId="{7E53D0A4-52CF-AC46-B6EC-C871B8CDAF6F}" destId="{B90B26C3-8AEF-F44D-8BF1-01588DF950A8}" srcOrd="0" destOrd="0" presId="urn:microsoft.com/office/officeart/2005/8/layout/cycle3"/>
    <dgm:cxn modelId="{6EFFB4AF-C7D4-A740-948F-D1CD3624E7FD}" type="presOf" srcId="{FE3AAA91-2B7B-984C-90BB-D78B8AF917CA}" destId="{7B4BF964-C111-7F42-8561-266D28C66D1C}" srcOrd="0" destOrd="0" presId="urn:microsoft.com/office/officeart/2005/8/layout/cycle3"/>
    <dgm:cxn modelId="{668F0414-191C-9446-B81B-167ABCF510D9}" type="presParOf" srcId="{B90B26C3-8AEF-F44D-8BF1-01588DF950A8}" destId="{CA225C7C-2680-4042-A11E-617B43548FC8}" srcOrd="0" destOrd="0" presId="urn:microsoft.com/office/officeart/2005/8/layout/cycle3"/>
    <dgm:cxn modelId="{ABA74B15-DFE1-2240-AC26-C85B4C98B830}" type="presParOf" srcId="{CA225C7C-2680-4042-A11E-617B43548FC8}" destId="{7B4BF964-C111-7F42-8561-266D28C66D1C}" srcOrd="0" destOrd="0" presId="urn:microsoft.com/office/officeart/2005/8/layout/cycle3"/>
    <dgm:cxn modelId="{F3DF8BD5-9365-6E4C-8679-98BB799C0097}" type="presParOf" srcId="{CA225C7C-2680-4042-A11E-617B43548FC8}" destId="{6E9FD6EF-4B46-4648-A2A4-A1C9885D1903}" srcOrd="1" destOrd="0" presId="urn:microsoft.com/office/officeart/2005/8/layout/cycle3"/>
    <dgm:cxn modelId="{D3581C9F-EDC3-0347-BC14-C152AE045387}" type="presParOf" srcId="{CA225C7C-2680-4042-A11E-617B43548FC8}" destId="{8459AE78-F38E-9042-8458-F10F8CBBABE1}" srcOrd="2" destOrd="0" presId="urn:microsoft.com/office/officeart/2005/8/layout/cycle3"/>
    <dgm:cxn modelId="{6129D25D-34C1-4445-90A3-E3B08F995DF6}" type="presParOf" srcId="{CA225C7C-2680-4042-A11E-617B43548FC8}" destId="{B015403A-2826-7B41-BB08-3C5C2C3EEF7E}" srcOrd="3" destOrd="0" presId="urn:microsoft.com/office/officeart/2005/8/layout/cycle3"/>
    <dgm:cxn modelId="{96973210-EC67-DE47-8C89-F963D8D8E768}"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7AF03A5-0A07-6A48-8B69-FC470CC9B772}" type="presOf" srcId="{7D8970B8-F909-9C48-89F2-DBB6F87F68D9}" destId="{8459AE78-F38E-9042-8458-F10F8CBBABE1}"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A966381E-F8BA-1047-8950-84B0492CCE13}" type="presOf" srcId="{7E53D0A4-52CF-AC46-B6EC-C871B8CDAF6F}" destId="{B90B26C3-8AEF-F44D-8BF1-01588DF950A8}"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075CDB38-B0BB-1D40-8D4E-A5B5360EC8F2}" type="presOf" srcId="{FE3AAA91-2B7B-984C-90BB-D78B8AF917CA}" destId="{7B4BF964-C111-7F42-8561-266D28C66D1C}" srcOrd="0" destOrd="0" presId="urn:microsoft.com/office/officeart/2005/8/layout/cycle3"/>
    <dgm:cxn modelId="{4C6C52E8-281B-E041-949B-B813896CF6B9}" type="presOf" srcId="{BF131ED2-5762-8241-9D60-60C060DE2ACE}" destId="{B015403A-2826-7B41-BB08-3C5C2C3EEF7E}" srcOrd="0" destOrd="0" presId="urn:microsoft.com/office/officeart/2005/8/layout/cycle3"/>
    <dgm:cxn modelId="{440D6521-2BBB-CE49-8FCF-226EFCFA6FD3}" type="presOf" srcId="{A51A1182-8056-FA44-B819-05326E250AC0}" destId="{6E9FD6EF-4B46-4648-A2A4-A1C9885D1903}"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0B8FAE50-F03E-FF4E-9911-3074A183363F}" type="presParOf" srcId="{B90B26C3-8AEF-F44D-8BF1-01588DF950A8}" destId="{CA225C7C-2680-4042-A11E-617B43548FC8}" srcOrd="0" destOrd="0" presId="urn:microsoft.com/office/officeart/2005/8/layout/cycle3"/>
    <dgm:cxn modelId="{DE3B1F75-CADE-A34F-A4A6-3463F1C093C5}" type="presParOf" srcId="{CA225C7C-2680-4042-A11E-617B43548FC8}" destId="{7B4BF964-C111-7F42-8561-266D28C66D1C}" srcOrd="0" destOrd="0" presId="urn:microsoft.com/office/officeart/2005/8/layout/cycle3"/>
    <dgm:cxn modelId="{CCCD0059-AA7A-D048-BB65-1D71C09A99F7}" type="presParOf" srcId="{CA225C7C-2680-4042-A11E-617B43548FC8}" destId="{6E9FD6EF-4B46-4648-A2A4-A1C9885D1903}" srcOrd="1" destOrd="0" presId="urn:microsoft.com/office/officeart/2005/8/layout/cycle3"/>
    <dgm:cxn modelId="{7D6FA67E-8478-674D-B342-5F64D8833B8F}" type="presParOf" srcId="{CA225C7C-2680-4042-A11E-617B43548FC8}" destId="{8459AE78-F38E-9042-8458-F10F8CBBABE1}" srcOrd="2" destOrd="0" presId="urn:microsoft.com/office/officeart/2005/8/layout/cycle3"/>
    <dgm:cxn modelId="{41398103-E602-D74F-884D-0FF0A1D8D73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F369A507-E3AF-7B49-B861-06907FD1A2B1}" type="presOf" srcId="{14D4E985-E970-DE49-A835-23B5BCBB9D09}" destId="{7CB79483-FECB-7B42-B9AA-D9954A46F72B}" srcOrd="0" destOrd="0" presId="urn:microsoft.com/office/officeart/2008/layout/CircularPictureCallout"/>
    <dgm:cxn modelId="{8DEF2BDA-790E-6E4C-8BF0-547AA3FA4683}" type="presOf" srcId="{716DA12F-0F8E-384F-B074-44E3BDE48826}" destId="{908A4B56-FDFF-DD47-ADAD-BB5C817668AB}" srcOrd="0" destOrd="3" presId="urn:microsoft.com/office/officeart/2008/layout/CircularPictureCallout"/>
    <dgm:cxn modelId="{CF3ABA25-9C5F-4947-B336-AF64C5F00632}" type="presOf" srcId="{E2211288-23C5-7C49-9910-0631D9159844}" destId="{646FA060-238E-2844-8C3C-9B082EFC586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5A47F16F-918F-7041-870A-C8D8383EE40A}" srcId="{DAEBC401-884C-6842-9ABD-72506B29C70B}" destId="{716DA12F-0F8E-384F-B074-44E3BDE48826}" srcOrd="2" destOrd="0" parTransId="{936F141F-38EB-2240-8D52-DAE11150F995}" sibTransId="{453E55C4-43DF-6446-B789-FB1B146BE474}"/>
    <dgm:cxn modelId="{E6C41E8B-DF4C-1B43-B805-ADD285D3E1DB}" srcId="{DAEBC401-884C-6842-9ABD-72506B29C70B}" destId="{7BB716DC-068B-C24E-B8D4-E9B4453A5466}" srcOrd="0" destOrd="0" parTransId="{F1BB0079-4A56-FD40-85A4-64DF39ED90BF}" sibTransId="{E3199A6C-E4B7-AA42-8A38-164FCF16ED2A}"/>
    <dgm:cxn modelId="{D5B3B245-4D5B-FE47-B236-472785B97F1A}" type="presOf" srcId="{32ADB176-565B-4846-83CB-84F544BAA024}" destId="{D9EB1B0F-8C96-9343-9CD4-1F7F298BA8C8}" srcOrd="0" destOrd="0" presId="urn:microsoft.com/office/officeart/2008/layout/CircularPictureCallout"/>
    <dgm:cxn modelId="{39A94D23-65BB-D34E-BCCD-A7E943A10C05}" type="presOf" srcId="{869A7BDD-9E78-0546-B04B-0B5FABD4335F}" destId="{7CB79483-FECB-7B42-B9AA-D9954A46F72B}" srcOrd="0" destOrd="1" presId="urn:microsoft.com/office/officeart/2008/layout/CircularPictureCallout"/>
    <dgm:cxn modelId="{B50EB156-DADF-FD44-81F2-90EEC10D2E84}" type="presOf" srcId="{8F3E48A8-6CBB-4E48-A4B9-F5A68067B865}" destId="{54C8B1A1-E8F0-8A4D-8E7C-451CAD617815}" srcOrd="0" destOrd="0" presId="urn:microsoft.com/office/officeart/2008/layout/CircularPictureCallout"/>
    <dgm:cxn modelId="{E6EA9C4A-58CB-BE41-B530-0E7423EB27E1}" type="presOf" srcId="{1CE84540-CA3A-2E43-8D8C-2043FA48C8E1}" destId="{C6626269-55C3-C147-9DA3-7C834308686E}"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C61345AB-B202-8E41-B4B6-C644F5041C34}" type="presOf" srcId="{7BB716DC-068B-C24E-B8D4-E9B4453A5466}" destId="{908A4B56-FDFF-DD47-ADAD-BB5C817668AB}" srcOrd="0" destOrd="1" presId="urn:microsoft.com/office/officeart/2008/layout/CircularPictureCallout"/>
    <dgm:cxn modelId="{E739BBB1-969A-5F46-B729-B3245E419C4C}" type="presOf" srcId="{61744628-CB1C-C847-82C3-618407B49F09}" destId="{45084007-87B7-AC4C-9E0B-D573676E5F82}"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576E83FC-11FE-B848-BF7D-F10DCA07859A}" type="presOf" srcId="{40CCA8FA-C21E-7F4C-A918-DB0EE3E5A9F5}" destId="{908A4B56-FDFF-DD47-ADAD-BB5C817668AB}" srcOrd="0" destOrd="2"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B91F51B3-06B0-DB42-B2B5-54135CB8F3FA}" type="presOf" srcId="{9F71258F-FC60-6140-A1D5-8B0435F02E85}" destId="{F9EF6568-7566-8B4E-BC71-5892D97D18DC}" srcOrd="0" destOrd="0" presId="urn:microsoft.com/office/officeart/2008/layout/CircularPictureCallout"/>
    <dgm:cxn modelId="{01EF0834-E8CC-D54B-8E5A-32C158B1788A}" type="presOf" srcId="{DAEBC401-884C-6842-9ABD-72506B29C70B}" destId="{908A4B56-FDFF-DD47-ADAD-BB5C817668AB}" srcOrd="0" destOrd="0" presId="urn:microsoft.com/office/officeart/2008/layout/CircularPictureCallout"/>
    <dgm:cxn modelId="{4043ADF1-951C-344C-BA1A-25F7C3DB4F6D}" srcId="{DAEBC401-884C-6842-9ABD-72506B29C70B}" destId="{40CCA8FA-C21E-7F4C-A918-DB0EE3E5A9F5}" srcOrd="1" destOrd="0" parTransId="{8993E50C-D79B-0743-B41E-138944B8FB67}" sibTransId="{7CBAC8A7-B9DF-DA46-96DA-B360CF018B41}"/>
    <dgm:cxn modelId="{94FF69F0-95A4-DA4D-9D12-2397C905C743}" type="presOf" srcId="{C8DAC0B1-F528-5D49-BFB2-5D0ABA3A0024}" destId="{646FA060-238E-2844-8C3C-9B082EFC5865}" srcOrd="0" destOrd="1" presId="urn:microsoft.com/office/officeart/2008/layout/CircularPictureCallout"/>
    <dgm:cxn modelId="{A76C898F-62F1-4F4E-9FCB-0E3B23886405}" type="presOf" srcId="{5BD1171D-314B-CA42-B35F-2F0116DD6713}" destId="{286E283C-527A-344B-B6C3-7392F428269C}" srcOrd="0" destOrd="0" presId="urn:microsoft.com/office/officeart/2008/layout/CircularPictureCallout"/>
    <dgm:cxn modelId="{EA454AD1-A24D-5B4F-B331-8DE770181CCF}" type="presParOf" srcId="{54C8B1A1-E8F0-8A4D-8E7C-451CAD617815}" destId="{CFA98EAE-98C1-5048-B722-D48E09C18E49}" srcOrd="0" destOrd="0" presId="urn:microsoft.com/office/officeart/2008/layout/CircularPictureCallout"/>
    <dgm:cxn modelId="{A2441D56-217B-0342-9CCD-7B33211A9EA6}" type="presParOf" srcId="{CFA98EAE-98C1-5048-B722-D48E09C18E49}" destId="{B4275DFC-36B3-A84C-B9AA-D5BBC40271AE}" srcOrd="0" destOrd="0" presId="urn:microsoft.com/office/officeart/2008/layout/CircularPictureCallout"/>
    <dgm:cxn modelId="{6EEC6936-D4A4-9148-9CDB-92F9077A97A9}" type="presParOf" srcId="{B4275DFC-36B3-A84C-B9AA-D5BBC40271AE}" destId="{D9EB1B0F-8C96-9343-9CD4-1F7F298BA8C8}" srcOrd="0" destOrd="0" presId="urn:microsoft.com/office/officeart/2008/layout/CircularPictureCallout"/>
    <dgm:cxn modelId="{D180F9A5-21D0-B94A-952F-73F07ABB232A}" type="presParOf" srcId="{CFA98EAE-98C1-5048-B722-D48E09C18E49}" destId="{45084007-87B7-AC4C-9E0B-D573676E5F82}" srcOrd="1" destOrd="0" presId="urn:microsoft.com/office/officeart/2008/layout/CircularPictureCallout"/>
    <dgm:cxn modelId="{DC4AFD85-4E54-C745-B8B3-0C2F381704E8}" type="presParOf" srcId="{CFA98EAE-98C1-5048-B722-D48E09C18E49}" destId="{D34FEB0F-5F3D-D648-B9B7-AAA1AC26EF27}" srcOrd="2" destOrd="0" presId="urn:microsoft.com/office/officeart/2008/layout/CircularPictureCallout"/>
    <dgm:cxn modelId="{E90CAB77-1B61-EA42-8A20-093146E49A9D}" type="presParOf" srcId="{D34FEB0F-5F3D-D648-B9B7-AAA1AC26EF27}" destId="{286E283C-527A-344B-B6C3-7392F428269C}" srcOrd="0" destOrd="0" presId="urn:microsoft.com/office/officeart/2008/layout/CircularPictureCallout"/>
    <dgm:cxn modelId="{50F60018-67B2-3148-8D48-F9A93A280159}" type="presParOf" srcId="{CFA98EAE-98C1-5048-B722-D48E09C18E49}" destId="{776BB0D2-0023-3D4C-A539-517EB81637D2}" srcOrd="3" destOrd="0" presId="urn:microsoft.com/office/officeart/2008/layout/CircularPictureCallout"/>
    <dgm:cxn modelId="{8AFCC1DA-E938-7B4B-BF29-2CA57ED539FF}" type="presParOf" srcId="{CFA98EAE-98C1-5048-B722-D48E09C18E49}" destId="{6F57EF74-2A55-AF49-8321-44CE903C700D}" srcOrd="4" destOrd="0" presId="urn:microsoft.com/office/officeart/2008/layout/CircularPictureCallout"/>
    <dgm:cxn modelId="{7174B1AE-1C41-C64A-8C6E-2C12B2015E11}" type="presParOf" srcId="{6F57EF74-2A55-AF49-8321-44CE903C700D}" destId="{7CB79483-FECB-7B42-B9AA-D9954A46F72B}" srcOrd="0" destOrd="0" presId="urn:microsoft.com/office/officeart/2008/layout/CircularPictureCallout"/>
    <dgm:cxn modelId="{F0D55559-A079-0844-9EEB-BD6A1D29EF05}" type="presParOf" srcId="{CFA98EAE-98C1-5048-B722-D48E09C18E49}" destId="{0BCE321E-7AE8-134E-93AF-0972439F9866}" srcOrd="5" destOrd="0" presId="urn:microsoft.com/office/officeart/2008/layout/CircularPictureCallout"/>
    <dgm:cxn modelId="{D3A572BD-A896-734D-A28F-6917697B1644}" type="presParOf" srcId="{0BCE321E-7AE8-134E-93AF-0972439F9866}" destId="{F9EF6568-7566-8B4E-BC71-5892D97D18DC}" srcOrd="0" destOrd="0" presId="urn:microsoft.com/office/officeart/2008/layout/CircularPictureCallout"/>
    <dgm:cxn modelId="{F04964FE-A417-114C-BDF2-3672C11F3F91}" type="presParOf" srcId="{CFA98EAE-98C1-5048-B722-D48E09C18E49}" destId="{F1DB3FE6-C29E-5C46-9A99-C7C240EEBB71}" srcOrd="6" destOrd="0" presId="urn:microsoft.com/office/officeart/2008/layout/CircularPictureCallout"/>
    <dgm:cxn modelId="{AF9DA297-B35C-2F4D-A60E-76EBFD601EA9}" type="presParOf" srcId="{CFA98EAE-98C1-5048-B722-D48E09C18E49}" destId="{FE77625F-B196-AD4D-A7F3-AC18EBA6DC5A}" srcOrd="7" destOrd="0" presId="urn:microsoft.com/office/officeart/2008/layout/CircularPictureCallout"/>
    <dgm:cxn modelId="{B31B7C9D-EE27-6649-B534-C18FD27F66CF}" type="presParOf" srcId="{FE77625F-B196-AD4D-A7F3-AC18EBA6DC5A}" destId="{646FA060-238E-2844-8C3C-9B082EFC5865}" srcOrd="0" destOrd="0" presId="urn:microsoft.com/office/officeart/2008/layout/CircularPictureCallout"/>
    <dgm:cxn modelId="{C64E0AB7-ECEA-6545-855D-153C74B934F5}" type="presParOf" srcId="{CFA98EAE-98C1-5048-B722-D48E09C18E49}" destId="{929416C2-ECA4-F444-8A70-F175E314AC49}" srcOrd="8" destOrd="0" presId="urn:microsoft.com/office/officeart/2008/layout/CircularPictureCallout"/>
    <dgm:cxn modelId="{FBA750C8-2C3F-7945-883A-F7E99E2D8397}" type="presParOf" srcId="{929416C2-ECA4-F444-8A70-F175E314AC49}" destId="{C6626269-55C3-C147-9DA3-7C834308686E}" srcOrd="0" destOrd="0" presId="urn:microsoft.com/office/officeart/2008/layout/CircularPictureCallout"/>
    <dgm:cxn modelId="{A0F60344-620F-B746-901A-7DDE96B0872E}" type="presParOf" srcId="{CFA98EAE-98C1-5048-B722-D48E09C18E49}" destId="{4EA64F31-FE2B-FE46-9AAA-FA1921DC6EC3}" srcOrd="9" destOrd="0" presId="urn:microsoft.com/office/officeart/2008/layout/CircularPictureCallout"/>
    <dgm:cxn modelId="{A3C5F481-9DF6-0048-819E-F19AAA55160A}" type="presParOf" srcId="{CFA98EAE-98C1-5048-B722-D48E09C18E49}" destId="{C6644B87-926C-4F4E-B86C-B142195160D9}" srcOrd="10" destOrd="0" presId="urn:microsoft.com/office/officeart/2008/layout/CircularPictureCallout"/>
    <dgm:cxn modelId="{7FE80B7F-D7E9-EA4E-BE97-F605965E8F6D}"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a:cs typeface="Calibri"/>
            </a:rPr>
            <a:t>Wandering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0.31388</cdr:x>
      <cdr:y>0.25677</cdr:y>
    </cdr:from>
    <cdr:to>
      <cdr:x>0.82189</cdr:x>
      <cdr:y>0.70485</cdr:y>
    </cdr:to>
    <cdr:sp macro="" textlink="">
      <cdr:nvSpPr>
        <cdr:cNvPr id="9" name="Rectangle 8">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00664" y="1038769"/>
          <a:ext cx="5342020" cy="181275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0.21777</cdr:x>
      <cdr:y>0.13384</cdr:y>
    </cdr:from>
    <cdr:to>
      <cdr:x>0.46339</cdr:x>
      <cdr:y>0.4471</cdr:y>
    </cdr:to>
    <cdr:sp macro="" textlink="">
      <cdr:nvSpPr>
        <cdr:cNvPr id="10" name="Rectangle 9">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2290011" y="541464"/>
          <a:ext cx="2582779" cy="12673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0.31871</cdr:x>
      <cdr:y>0.83174</cdr:y>
    </cdr:from>
    <cdr:to>
      <cdr:x>0.92703</cdr:x>
      <cdr:y>1</cdr:y>
    </cdr:to>
    <cdr:sp macro="" textlink="">
      <cdr:nvSpPr>
        <cdr:cNvPr id="11" name="Rectangle 10">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51464" y="3364874"/>
          <a:ext cx="6396790" cy="680714"/>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9/27/18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72</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194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12</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34</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35</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53</a:t>
            </a:fld>
            <a:endParaRPr lang="en-US"/>
          </a:p>
        </p:txBody>
      </p:sp>
    </p:spTree>
    <p:extLst>
      <p:ext uri="{BB962C8B-B14F-4D97-AF65-F5344CB8AC3E}">
        <p14:creationId xmlns:p14="http://schemas.microsoft.com/office/powerpoint/2010/main" val="1097599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9/27/18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9/27/18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9/27/18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9/27/18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9/27/18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9/27/18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9/27/18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2.wdp"/><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8.jpe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54.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chart" Target="../charts/char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tiff"/></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1" Type="http://schemas.openxmlformats.org/officeDocument/2006/relationships/diagramColors" Target="../diagrams/colors10.xml"/><Relationship Id="rId12"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diagramData" Target="../diagrams/data10.xml"/><Relationship Id="rId9" Type="http://schemas.openxmlformats.org/officeDocument/2006/relationships/diagramLayout" Target="../diagrams/layout10.xml"/><Relationship Id="rId10" Type="http://schemas.openxmlformats.org/officeDocument/2006/relationships/diagramQuickStyle" Target="../diagrams/quickStyle10.xml"/></Relationships>
</file>

<file path=ppt/slides/_rels/slide59.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diagramData" Target="../diagrams/data11.xml"/><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67.tiff"/><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6.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3.emf"/><Relationship Id="rId9" Type="http://schemas.openxmlformats.org/officeDocument/2006/relationships/image" Target="../media/image14.emf"/><Relationship Id="rId10"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diagramData" Target="../diagrams/data13.xml"/><Relationship Id="rId5" Type="http://schemas.openxmlformats.org/officeDocument/2006/relationships/diagramLayout" Target="../diagrams/layout13.xml"/><Relationship Id="rId6" Type="http://schemas.openxmlformats.org/officeDocument/2006/relationships/diagramQuickStyle" Target="../diagrams/quickStyle13.xml"/><Relationship Id="rId7" Type="http://schemas.openxmlformats.org/officeDocument/2006/relationships/diagramColors" Target="../diagrams/colors13.xml"/><Relationship Id="rId8"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2.xml.rels><?xml version="1.0" encoding="UTF-8" standalone="yes"?>
<Relationships xmlns="http://schemas.openxmlformats.org/package/2006/relationships"><Relationship Id="rId11" Type="http://schemas.openxmlformats.org/officeDocument/2006/relationships/diagramColors" Target="../diagrams/colors16.xml"/><Relationship Id="rId12"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diagramData" Target="../diagrams/data15.xml"/><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7" Type="http://schemas.openxmlformats.org/officeDocument/2006/relationships/image" Target="../media/image71.png"/><Relationship Id="rId8" Type="http://schemas.openxmlformats.org/officeDocument/2006/relationships/diagramData" Target="../diagrams/data16.xml"/><Relationship Id="rId9" Type="http://schemas.openxmlformats.org/officeDocument/2006/relationships/diagramLayout" Target="../diagrams/layout16.xml"/><Relationship Id="rId10" Type="http://schemas.openxmlformats.org/officeDocument/2006/relationships/diagramQuickStyle" Target="../diagrams/quickStyle16.xml"/></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6.pn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9" Type="http://schemas.openxmlformats.org/officeDocument/2006/relationships/image" Target="../media/image15.png"/><Relationship Id="rId20" Type="http://schemas.openxmlformats.org/officeDocument/2006/relationships/image" Target="../media/image76.png"/><Relationship Id="rId10" Type="http://schemas.openxmlformats.org/officeDocument/2006/relationships/image" Target="../media/image11.emf"/><Relationship Id="rId11" Type="http://schemas.openxmlformats.org/officeDocument/2006/relationships/diagramData" Target="../diagrams/data19.xml"/><Relationship Id="rId12" Type="http://schemas.openxmlformats.org/officeDocument/2006/relationships/diagramLayout" Target="../diagrams/layout19.xml"/><Relationship Id="rId13" Type="http://schemas.openxmlformats.org/officeDocument/2006/relationships/diagramQuickStyle" Target="../diagrams/quickStyle19.xml"/><Relationship Id="rId14" Type="http://schemas.openxmlformats.org/officeDocument/2006/relationships/diagramColors" Target="../diagrams/colors19.xml"/><Relationship Id="rId15" Type="http://schemas.microsoft.com/office/2007/relationships/diagramDrawing" Target="../diagrams/drawing19.xml"/><Relationship Id="rId16" Type="http://schemas.openxmlformats.org/officeDocument/2006/relationships/image" Target="../media/image16.png"/><Relationship Id="rId17" Type="http://schemas.openxmlformats.org/officeDocument/2006/relationships/image" Target="../media/image74.png"/><Relationship Id="rId18" Type="http://schemas.microsoft.com/office/2007/relationships/hdphoto" Target="../media/hdphoto4.wdp"/><Relationship Id="rId19"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3.emf"/><Relationship Id="rId8" Type="http://schemas.openxmlformats.org/officeDocument/2006/relationships/image" Target="../media/image14.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80.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78.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82.png"/><Relationship Id="rId5" Type="http://schemas.microsoft.com/office/2007/relationships/hdphoto" Target="../media/hdphoto6.wdp"/><Relationship Id="rId6" Type="http://schemas.openxmlformats.org/officeDocument/2006/relationships/image" Target="../media/image83.png"/><Relationship Id="rId7" Type="http://schemas.microsoft.com/office/2007/relationships/hdphoto" Target="../media/hdphoto7.wdp"/><Relationship Id="rId8" Type="http://schemas.openxmlformats.org/officeDocument/2006/relationships/image" Target="../media/image84.png"/><Relationship Id="rId9" Type="http://schemas.microsoft.com/office/2007/relationships/hdphoto" Target="../media/hdphoto8.wdp"/><Relationship Id="rId10" Type="http://schemas.openxmlformats.org/officeDocument/2006/relationships/image" Target="../media/image85.jpe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8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3172176606"/>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326425"/>
            <a:ext cx="1586510"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Feeding ends (accumulation maximum)</a:t>
            </a:r>
          </a:p>
        </p:txBody>
      </p:sp>
      <p:sp>
        <p:nvSpPr>
          <p:cNvPr id="28" name="Frame 27"/>
          <p:cNvSpPr/>
          <p:nvPr/>
        </p:nvSpPr>
        <p:spPr>
          <a:xfrm>
            <a:off x="2434504" y="4310341"/>
            <a:ext cx="1586511" cy="2333364"/>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4128655" y="1371601"/>
            <a:ext cx="8063345" cy="238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**Larval diapause begins at the end of the 5</a:t>
            </a:r>
            <a:r>
              <a:rPr lang="en-US" sz="3200" b="1" baseline="30000" dirty="0">
                <a:solidFill>
                  <a:schemeClr val="tx1"/>
                </a:solidFill>
              </a:rPr>
              <a:t>th</a:t>
            </a:r>
            <a:r>
              <a:rPr lang="en-US" sz="3200" b="1" dirty="0">
                <a:solidFill>
                  <a:schemeClr val="tx1"/>
                </a:solidFill>
              </a:rPr>
              <a:t> instar</a:t>
            </a:r>
          </a:p>
        </p:txBody>
      </p:sp>
      <p:sp>
        <p:nvSpPr>
          <p:cNvPr id="33" name="Rectangle 32">
            <a:extLst>
              <a:ext uri="{FF2B5EF4-FFF2-40B4-BE49-F238E27FC236}">
                <a16:creationId xmlns:a16="http://schemas.microsoft.com/office/drawing/2014/main" xmlns="" id="{16AD0A39-EBB6-49E9-A672-ADC54F88A29D}"/>
              </a:ext>
            </a:extLst>
          </p:cNvPr>
          <p:cNvSpPr/>
          <p:nvPr/>
        </p:nvSpPr>
        <p:spPr>
          <a:xfrm>
            <a:off x="0" y="1469880"/>
            <a:ext cx="12192000" cy="4928054"/>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 </a:t>
            </a:r>
          </a:p>
          <a:p>
            <a:pPr marL="1023938" lvl="1">
              <a:tabLst>
                <a:tab pos="11366500" algn="l"/>
              </a:tabLst>
            </a:pPr>
            <a:r>
              <a:rPr lang="en-US" sz="4400" dirty="0">
                <a:solidFill>
                  <a:schemeClr val="tx1"/>
                </a:solidFill>
              </a:rPr>
              <a:t>Diapause genotype (i.e. diapause length) is directly related to lipid accumulation at the end of larval development and lipid depletion during larval diapause.</a:t>
            </a: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bg/>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2" grpId="0" build="allAtOnce"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affects lipid accumulation</a:t>
            </a:r>
            <a:endParaRPr lang="en-US" sz="4400" b="0" u="sng" dirty="0"/>
          </a:p>
        </p:txBody>
      </p:sp>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235554548"/>
              </p:ext>
            </p:extLst>
          </p:nvPr>
        </p:nvGraphicFramePr>
        <p:xfrm>
          <a:off x="838200" y="2346115"/>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030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b="0" u="sng" dirty="0"/>
              <a:t>Prediction:</a:t>
            </a:r>
            <a:r>
              <a:rPr lang="en-US" sz="4400" b="0" dirty="0"/>
              <a:t> Diapause length does not affect depletion</a:t>
            </a:r>
            <a:endParaRPr lang="en-US" sz="4400" b="0" u="sng" dirty="0"/>
          </a:p>
        </p:txBody>
      </p:sp>
      <p:graphicFrame>
        <p:nvGraphicFramePr>
          <p:cNvPr id="7" name="Chart 6">
            <a:extLst>
              <a:ext uri="{FF2B5EF4-FFF2-40B4-BE49-F238E27FC236}">
                <a16:creationId xmlns:a16="http://schemas.microsoft.com/office/drawing/2014/main" xmlns="" id="{989B9429-1EB1-4673-99C0-D2F8F1B5ED4A}"/>
              </a:ext>
            </a:extLst>
          </p:cNvPr>
          <p:cNvGraphicFramePr/>
          <p:nvPr>
            <p:extLst>
              <p:ext uri="{D42A27DB-BD31-4B8C-83A1-F6EECF244321}">
                <p14:modId xmlns:p14="http://schemas.microsoft.com/office/powerpoint/2010/main" val="777835556"/>
              </p:ext>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787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cs typeface="Calibri"/>
              </a:rPr>
              <a:t>Measuring Lipids </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955242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F40056-897A-4A39-A928-37402EAC39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33937D1-6F91-4C4E-88CB-88BF81FC50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375B161-FBA8-4D87-AA91-FB1AC9E72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38" y="0"/>
            <a:ext cx="11412682" cy="6858000"/>
          </a:xfrm>
          <a:prstGeom prst="rect">
            <a:avLst/>
          </a:prstGeom>
        </p:spPr>
      </p:pic>
    </p:spTree>
    <p:extLst>
      <p:ext uri="{BB962C8B-B14F-4D97-AF65-F5344CB8AC3E}">
        <p14:creationId xmlns:p14="http://schemas.microsoft.com/office/powerpoint/2010/main" val="280530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A5FC22-C61B-4221-8BA7-8087D143C5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7FF48931-5241-46BC-B1C0-DFBE2C564C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0D166189-DEE3-45CC-8820-684159258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020" y="0"/>
            <a:ext cx="11313959" cy="6858000"/>
          </a:xfrm>
          <a:prstGeom prst="rect">
            <a:avLst/>
          </a:prstGeom>
        </p:spPr>
      </p:pic>
    </p:spTree>
    <p:extLst>
      <p:ext uri="{BB962C8B-B14F-4D97-AF65-F5344CB8AC3E}">
        <p14:creationId xmlns:p14="http://schemas.microsoft.com/office/powerpoint/2010/main" val="332703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8C2BB0-C667-471A-83CE-248C6C383F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05CBCD1-6C6C-4E3D-8359-0A116290FD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1732E493-CE23-4BD8-9C91-27C511E4A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3931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575125-368C-4231-80CB-385FFB328D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D85AFC9-BB97-4B9A-9756-85F7FDA4F7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D11BDBCC-6BE0-4926-A343-72E6E1632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162412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a16="http://schemas.microsoft.com/office/drawing/2014/main" xmlns="" val="1718581615"/>
                    </a:ext>
                  </a:extLst>
                </a:gridCol>
                <a:gridCol w="2382665">
                  <a:extLst>
                    <a:ext uri="{9D8B030D-6E8A-4147-A177-3AD203B41FA5}">
                      <a16:colId xmlns:a16="http://schemas.microsoft.com/office/drawing/2014/main" xmlns=""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smtClean="0"/>
              <a:t>Treatment Effects Wet Mass Accumulation</a:t>
            </a:r>
            <a:endParaRPr lang="en-US" dirty="0"/>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6826204" y="1204197"/>
            <a:ext cx="1378205" cy="664987"/>
          </a:xfrm>
          <a:prstGeom prst="rect">
            <a:avLst/>
          </a:prstGeom>
          <a:noFill/>
        </p:spPr>
        <p:txBody>
          <a:bodyPr wrap="square" rtlCol="0">
            <a:spAutoFit/>
          </a:bodyPr>
          <a:lstStyle/>
          <a:p>
            <a:r>
              <a:rPr lang="en-US"/>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835837" y="2197074"/>
            <a:ext cx="1491107" cy="646331"/>
          </a:xfrm>
          <a:prstGeom prst="rect">
            <a:avLst/>
          </a:prstGeom>
          <a:noFill/>
        </p:spPr>
        <p:txBody>
          <a:bodyPr wrap="square" rtlCol="0">
            <a:spAutoFit/>
          </a:bodyPr>
          <a:lstStyle/>
          <a:p>
            <a:r>
              <a:rPr lang="en-US"/>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smtClean="0">
                <a:solidFill>
                  <a:schemeClr val="tx1"/>
                </a:solidFill>
              </a:rPr>
              <a:t>Wet Mass </a:t>
            </a:r>
            <a:r>
              <a:rPr lang="en-US" sz="2400" b="1" dirty="0">
                <a:solidFill>
                  <a:schemeClr val="tx1"/>
                </a:solidFill>
              </a:rPr>
              <a:t>(g)</a:t>
            </a:r>
          </a:p>
        </p:txBody>
      </p:sp>
      <p:sp>
        <p:nvSpPr>
          <p:cNvPr id="13" name="Rectangle 12">
            <a:extLst>
              <a:ext uri="{FF2B5EF4-FFF2-40B4-BE49-F238E27FC236}">
                <a16:creationId xmlns:a16="http://schemas.microsoft.com/office/drawing/2014/main" xmlns="" id="{B31812E6-ED0E-4625-A250-11A3A60711EC}"/>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266015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t>
            </a:r>
            <a:r>
              <a:rPr lang="en-US" b="1" smtClean="0"/>
              <a:t>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endParaRPr lang="en-US" dirty="0"/>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smtClean="0">
                <a:solidFill>
                  <a:schemeClr val="tx1"/>
                </a:solidFill>
              </a:rPr>
              <a:t>Wet Mass </a:t>
            </a:r>
            <a:r>
              <a:rPr lang="en-US" sz="2400" b="1" dirty="0">
                <a:solidFill>
                  <a:schemeClr val="tx1"/>
                </a:solidFill>
              </a:rPr>
              <a:t>(g)</a:t>
            </a:r>
          </a:p>
        </p:txBody>
      </p:sp>
      <p:sp>
        <p:nvSpPr>
          <p:cNvPr id="23" name="Rectangle 22">
            <a:extLst>
              <a:ext uri="{FF2B5EF4-FFF2-40B4-BE49-F238E27FC236}">
                <a16:creationId xmlns:a16="http://schemas.microsoft.com/office/drawing/2014/main" xmlns="" id="{B31812E6-ED0E-4625-A250-11A3A60711EC}"/>
              </a:ext>
            </a:extLst>
          </p:cNvPr>
          <p:cNvSpPr/>
          <p:nvPr/>
        </p:nvSpPr>
        <p:spPr>
          <a:xfrm>
            <a:off x="2497082" y="1417638"/>
            <a:ext cx="7112138" cy="470411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612078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smtClean="0"/>
              <a:t>Genotype Effects Wet Mass Depletion</a:t>
            </a:r>
            <a:endParaRPr lang="en-US" dirty="0"/>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smtClean="0">
                <a:solidFill>
                  <a:schemeClr val="tx1"/>
                </a:solidFill>
              </a:rPr>
              <a:t>Wet Mass </a:t>
            </a:r>
            <a:r>
              <a:rPr lang="en-US" sz="2400" b="1" dirty="0">
                <a:solidFill>
                  <a:schemeClr val="tx1"/>
                </a:solidFill>
              </a:rPr>
              <a:t>(g)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126156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smtClean="0"/>
              <a:t>Genotype Effects Dry </a:t>
            </a:r>
            <a:r>
              <a:rPr lang="en-US" b="1" smtClean="0"/>
              <a:t>Mass Accumulation</a:t>
            </a:r>
            <a:endParaRPr lang="en-US" b="1" dirty="0"/>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smtClean="0">
                <a:solidFill>
                  <a:schemeClr val="tx1"/>
                </a:solidFill>
              </a:rPr>
              <a:t>Dry Mass </a:t>
            </a:r>
            <a:r>
              <a:rPr lang="en-US" sz="2400" b="1" dirty="0">
                <a:solidFill>
                  <a:schemeClr val="tx1"/>
                </a:solidFill>
              </a:rPr>
              <a:t>(g)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968135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766762" y="275679"/>
            <a:ext cx="10972800" cy="769441"/>
          </a:xfrm>
        </p:spPr>
        <p:txBody>
          <a:bodyPr>
            <a:spAutoFit/>
          </a:bodyPr>
          <a:lstStyle/>
          <a:p>
            <a:r>
              <a:rPr lang="en-US" b="1" dirty="0" smtClean="0"/>
              <a:t>Genotype Effects Dry Mass Accumulation </a:t>
            </a:r>
            <a:endParaRPr lang="en-US" b="1" dirty="0"/>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smtClean="0">
                <a:solidFill>
                  <a:schemeClr val="tx1"/>
                </a:solidFill>
              </a:rPr>
              <a:t>Dry Mass </a:t>
            </a:r>
            <a:r>
              <a:rPr lang="en-US" sz="2400" b="1" dirty="0">
                <a:solidFill>
                  <a:schemeClr val="tx1"/>
                </a:solidFill>
              </a:rPr>
              <a:t>(g)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1365730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smtClean="0"/>
              <a:t>Genotype Effects Dry Mass Depletion</a:t>
            </a:r>
            <a:endParaRPr lang="en-US" b="1" dirty="0"/>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8" name="TextBox 37"/>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dirty="0"/>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smtClean="0">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xmlns="" id="{555C6D8D-33E7-4C1B-A005-2D69DE284F8E}"/>
              </a:ext>
            </a:extLst>
          </p:cNvPr>
          <p:cNvSpPr/>
          <p:nvPr/>
        </p:nvSpPr>
        <p:spPr>
          <a:xfrm>
            <a:off x="2134121" y="1171199"/>
            <a:ext cx="8032598"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375086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smtClean="0"/>
              <a:t>Genotype Effects Lean </a:t>
            </a:r>
            <a:r>
              <a:rPr lang="en-US" b="1" smtClean="0"/>
              <a:t>Mass Accumulation</a:t>
            </a:r>
            <a:endParaRPr lang="en-US" b="1" dirty="0"/>
          </a:p>
        </p:txBody>
      </p:sp>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smtClean="0">
                <a:solidFill>
                  <a:schemeClr val="tx1"/>
                </a:solidFill>
              </a:rPr>
              <a:t>Lean Mass </a:t>
            </a:r>
            <a:r>
              <a:rPr lang="en-US" sz="2400" b="1" dirty="0">
                <a:solidFill>
                  <a:schemeClr val="tx1"/>
                </a:solidFill>
              </a:rPr>
              <a:t>(g)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414588" y="1106007"/>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215988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908114" y="1163158"/>
            <a:ext cx="8774174" cy="5506498"/>
            <a:chOff x="1908114" y="1163158"/>
            <a:chExt cx="8774174" cy="5506498"/>
          </a:xfrm>
        </p:grpSpPr>
        <p:pic>
          <p:nvPicPr>
            <p:cNvPr id="5" name="Picture 4"/>
            <p:cNvPicPr>
              <a:picLocks noChangeAspect="1"/>
            </p:cNvPicPr>
            <p:nvPr/>
          </p:nvPicPr>
          <p:blipFill>
            <a:blip r:embed="rId2"/>
            <a:stretch>
              <a:fillRect/>
            </a:stretch>
          </p:blipFill>
          <p:spPr>
            <a:xfrm>
              <a:off x="1908114" y="1163158"/>
              <a:ext cx="7701105" cy="5506498"/>
            </a:xfrm>
            <a:prstGeom prst="rect">
              <a:avLst/>
            </a:prstGeom>
          </p:spPr>
        </p:pic>
        <p:sp>
          <p:nvSpPr>
            <p:cNvPr id="22" name="Rectangle 21"/>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smtClean="0"/>
              <a:t>Genotype Effects Lean Mass by Strain</a:t>
            </a:r>
            <a:endParaRPr lang="en-US" dirty="0"/>
          </a:p>
        </p:txBody>
      </p:sp>
      <p:sp>
        <p:nvSpPr>
          <p:cNvPr id="6" name="Rectangle 5"/>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9" name="TextBox 8"/>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0" name="Left Bracket 9"/>
          <p:cNvSpPr/>
          <p:nvPr/>
        </p:nvSpPr>
        <p:spPr>
          <a:xfrm flipH="1">
            <a:off x="7136896" y="2824978"/>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p:cNvSpPr/>
          <p:nvPr/>
        </p:nvSpPr>
        <p:spPr>
          <a:xfrm flipH="1">
            <a:off x="7136896" y="1389579"/>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4" name="TextBox 13"/>
          <p:cNvSpPr txBox="1"/>
          <p:nvPr/>
        </p:nvSpPr>
        <p:spPr>
          <a:xfrm>
            <a:off x="7846013" y="1630690"/>
            <a:ext cx="1378205" cy="664987"/>
          </a:xfrm>
          <a:prstGeom prst="rect">
            <a:avLst/>
          </a:prstGeom>
          <a:noFill/>
        </p:spPr>
        <p:txBody>
          <a:bodyPr wrap="square" rtlCol="0">
            <a:spAutoFit/>
          </a:bodyPr>
          <a:lstStyle/>
          <a:p>
            <a:r>
              <a:rPr lang="en-US"/>
              <a:t>Diapause Treatment</a:t>
            </a:r>
          </a:p>
        </p:txBody>
      </p:sp>
      <p:sp>
        <p:nvSpPr>
          <p:cNvPr id="15" name="TextBox 14"/>
          <p:cNvSpPr txBox="1"/>
          <p:nvPr/>
        </p:nvSpPr>
        <p:spPr>
          <a:xfrm>
            <a:off x="7846013" y="30128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7328599" y="3395981"/>
            <a:ext cx="306494" cy="369332"/>
          </a:xfrm>
          <a:prstGeom prst="rect">
            <a:avLst/>
          </a:prstGeom>
          <a:noFill/>
        </p:spPr>
        <p:txBody>
          <a:bodyPr wrap="none" rtlCol="0">
            <a:spAutoFit/>
          </a:bodyPr>
          <a:lstStyle/>
          <a:p>
            <a:r>
              <a:rPr lang="en-US" dirty="0"/>
              <a:t>d</a:t>
            </a:r>
          </a:p>
        </p:txBody>
      </p:sp>
      <p:sp>
        <p:nvSpPr>
          <p:cNvPr id="17" name="TextBox 16"/>
          <p:cNvSpPr txBox="1"/>
          <p:nvPr/>
        </p:nvSpPr>
        <p:spPr>
          <a:xfrm>
            <a:off x="7334768" y="2819966"/>
            <a:ext cx="282450" cy="369332"/>
          </a:xfrm>
          <a:prstGeom prst="rect">
            <a:avLst/>
          </a:prstGeom>
          <a:noFill/>
        </p:spPr>
        <p:txBody>
          <a:bodyPr wrap="none" rtlCol="0">
            <a:spAutoFit/>
          </a:bodyPr>
          <a:lstStyle/>
          <a:p>
            <a:r>
              <a:rPr lang="en-US" dirty="0"/>
              <a:t>c</a:t>
            </a:r>
          </a:p>
        </p:txBody>
      </p:sp>
      <p:sp>
        <p:nvSpPr>
          <p:cNvPr id="18" name="TextBox 17"/>
          <p:cNvSpPr txBox="1"/>
          <p:nvPr/>
        </p:nvSpPr>
        <p:spPr>
          <a:xfrm>
            <a:off x="7267539" y="2363658"/>
            <a:ext cx="306494" cy="369332"/>
          </a:xfrm>
          <a:prstGeom prst="rect">
            <a:avLst/>
          </a:prstGeom>
          <a:noFill/>
        </p:spPr>
        <p:txBody>
          <a:bodyPr wrap="none" rtlCol="0">
            <a:spAutoFit/>
          </a:bodyPr>
          <a:lstStyle/>
          <a:p>
            <a:r>
              <a:rPr lang="en-US" dirty="0"/>
              <a:t>b</a:t>
            </a:r>
          </a:p>
        </p:txBody>
      </p:sp>
      <p:sp>
        <p:nvSpPr>
          <p:cNvPr id="19" name="TextBox 18"/>
          <p:cNvSpPr txBox="1"/>
          <p:nvPr/>
        </p:nvSpPr>
        <p:spPr>
          <a:xfrm>
            <a:off x="7253251" y="1436387"/>
            <a:ext cx="295274" cy="369332"/>
          </a:xfrm>
          <a:prstGeom prst="rect">
            <a:avLst/>
          </a:prstGeom>
          <a:noFill/>
        </p:spPr>
        <p:txBody>
          <a:bodyPr wrap="none" rtlCol="0">
            <a:spAutoFit/>
          </a:bodyPr>
          <a:lstStyle/>
          <a:p>
            <a:r>
              <a:rPr lang="en-US"/>
              <a:t>a</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smtClean="0">
                <a:solidFill>
                  <a:schemeClr val="tx1"/>
                </a:solidFill>
              </a:rPr>
              <a:t>Lean Mass </a:t>
            </a:r>
            <a:r>
              <a:rPr lang="en-US" sz="2400" b="1" dirty="0">
                <a:solidFill>
                  <a:schemeClr val="tx1"/>
                </a:solidFill>
              </a:rPr>
              <a:t>(g)</a:t>
            </a:r>
          </a:p>
        </p:txBody>
      </p:sp>
      <p:sp>
        <p:nvSpPr>
          <p:cNvPr id="24" name="Rectangle 23">
            <a:extLst>
              <a:ext uri="{FF2B5EF4-FFF2-40B4-BE49-F238E27FC236}">
                <a16:creationId xmlns:a16="http://schemas.microsoft.com/office/drawing/2014/main" xmlns="" id="{B31812E6-ED0E-4625-A250-11A3A60711EC}"/>
              </a:ext>
            </a:extLst>
          </p:cNvPr>
          <p:cNvSpPr/>
          <p:nvPr/>
        </p:nvSpPr>
        <p:spPr>
          <a:xfrm>
            <a:off x="2621723" y="1077431"/>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3605282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smtClean="0"/>
              <a:t>Genotype Effects Lean Mass Depletion</a:t>
            </a:r>
            <a:endParaRPr lang="en-US" dirty="0"/>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8" name="TextBox 17"/>
          <p:cNvSpPr txBox="1"/>
          <p:nvPr/>
        </p:nvSpPr>
        <p:spPr>
          <a:xfrm>
            <a:off x="6674976" y="2611692"/>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1" name="TextBox 20"/>
          <p:cNvSpPr txBox="1"/>
          <p:nvPr/>
        </p:nvSpPr>
        <p:spPr>
          <a:xfrm>
            <a:off x="6674976" y="3971445"/>
            <a:ext cx="421910" cy="369332"/>
          </a:xfrm>
          <a:prstGeom prst="rect">
            <a:avLst/>
          </a:prstGeom>
          <a:noFill/>
        </p:spPr>
        <p:txBody>
          <a:bodyPr wrap="none" rtlCol="0">
            <a:spAutoFit/>
          </a:bodyPr>
          <a:lstStyle/>
          <a:p>
            <a:r>
              <a:rPr lang="en-US"/>
              <a:t>b*</a:t>
            </a:r>
          </a:p>
        </p:txBody>
      </p:sp>
      <p:sp>
        <p:nvSpPr>
          <p:cNvPr id="22" name="TextBox 21"/>
          <p:cNvSpPr txBox="1"/>
          <p:nvPr/>
        </p:nvSpPr>
        <p:spPr>
          <a:xfrm>
            <a:off x="8562121" y="4808607"/>
            <a:ext cx="421910" cy="369332"/>
          </a:xfrm>
          <a:prstGeom prst="rect">
            <a:avLst/>
          </a:prstGeom>
          <a:noFill/>
        </p:spPr>
        <p:txBody>
          <a:bodyPr wrap="none" rtlCol="0">
            <a:spAutoFit/>
          </a:bodyPr>
          <a:lstStyle/>
          <a:p>
            <a:r>
              <a:rPr lang="en-US"/>
              <a:t>b*</a:t>
            </a:r>
          </a:p>
        </p:txBody>
      </p:sp>
      <p:sp>
        <p:nvSpPr>
          <p:cNvPr id="23" name="TextBox 22"/>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smtClean="0">
                <a:solidFill>
                  <a:schemeClr val="tx1"/>
                </a:solidFill>
              </a:rPr>
              <a:t>Lean Mass </a:t>
            </a:r>
            <a:r>
              <a:rPr lang="en-US" sz="2400" b="1" dirty="0">
                <a:solidFill>
                  <a:schemeClr val="tx1"/>
                </a:solidFill>
              </a:rPr>
              <a:t>(g)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xmlns="" id="{555C6D8D-33E7-4C1B-A005-2D69DE284F8E}"/>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97828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72370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9330824"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Spring and summer are warm and the days are long </a:t>
            </a:r>
          </a:p>
          <a:p>
            <a:pPr marL="457200" indent="-457200">
              <a:buFont typeface="Arial" charset="0"/>
              <a:buChar char="•"/>
            </a:pPr>
            <a:r>
              <a:rPr lang="en-US" sz="3200" dirty="0"/>
              <a:t>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52929" y="138488"/>
            <a:ext cx="88899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Strains </a:t>
            </a:r>
            <a:r>
              <a:rPr lang="en-US" sz="6000" b="1" u="sng" dirty="0">
                <a:solidFill>
                  <a:schemeClr val="tx1"/>
                </a:solidFill>
              </a:rPr>
              <a:t>NOT</a:t>
            </a:r>
            <a:r>
              <a:rPr lang="en-US" sz="6000" b="1" dirty="0">
                <a:solidFill>
                  <a:schemeClr val="tx1"/>
                </a:solidFill>
              </a:rPr>
              <a:t> Different</a:t>
            </a: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3AAD280F-A3AC-4880-85F7-FD0AE9A46BBE}"/>
              </a:ext>
            </a:extLst>
          </p:cNvPr>
          <p:cNvSpPr/>
          <p:nvPr/>
        </p:nvSpPr>
        <p:spPr>
          <a:xfrm>
            <a:off x="5952066" y="1746947"/>
            <a:ext cx="3491343" cy="456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Tree>
    <p:extLst>
      <p:ext uri="{BB962C8B-B14F-4D97-AF65-F5344CB8AC3E}">
        <p14:creationId xmlns:p14="http://schemas.microsoft.com/office/powerpoint/2010/main" val="1881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Lipid Accumulation</a:t>
            </a:r>
            <a:endParaRPr lang="en-US" sz="4400" b="1" dirty="0">
              <a:cs typeface="Calibri"/>
            </a:endParaRPr>
          </a:p>
        </p:txBody>
      </p:sp>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2" name="Rectangle 61"/>
          <p:cNvSpPr/>
          <p:nvPr/>
        </p:nvSpPr>
        <p:spPr>
          <a:xfrm>
            <a:off x="7443386" y="4977025"/>
            <a:ext cx="4396498" cy="81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Does this difference </a:t>
            </a:r>
            <a:r>
              <a:rPr lang="en-US" sz="2800" b="1">
                <a:solidFill>
                  <a:schemeClr val="bg1"/>
                </a:solidFill>
              </a:rPr>
              <a:t>imply a threshold</a:t>
            </a:r>
            <a:r>
              <a:rPr lang="is-IS" sz="2800" b="1" dirty="0">
                <a:solidFill>
                  <a:schemeClr val="bg1"/>
                </a:solidFill>
              </a:rPr>
              <a:t>….</a:t>
            </a:r>
            <a:r>
              <a:rPr lang="en-US" sz="2800" b="1" dirty="0">
                <a:solidFill>
                  <a:schemeClr val="bg1"/>
                </a:solidFill>
              </a:rPr>
              <a:t>?</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30643" y="1147433"/>
            <a:ext cx="9816610" cy="5723820"/>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Rate does not change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5" name="TextBox 4"/>
          <p:cNvSpPr txBox="1"/>
          <p:nvPr/>
        </p:nvSpPr>
        <p:spPr>
          <a:xfrm>
            <a:off x="3743292" y="1369734"/>
            <a:ext cx="2369559" cy="400110"/>
          </a:xfrm>
          <a:prstGeom prst="rect">
            <a:avLst/>
          </a:prstGeom>
          <a:solidFill>
            <a:schemeClr val="accent4">
              <a:lumMod val="60000"/>
              <a:lumOff val="40000"/>
            </a:schemeClr>
          </a:solidFill>
        </p:spPr>
        <p:txBody>
          <a:bodyPr wrap="none" rtlCol="0">
            <a:spAutoFit/>
          </a:bodyPr>
          <a:lstStyle/>
          <a:p>
            <a:r>
              <a:rPr lang="hr-HR" sz="2000" b="1" dirty="0">
                <a:solidFill>
                  <a:schemeClr val="bg1"/>
                </a:solidFill>
              </a:rPr>
              <a:t>y= -0.00094 x+ 0.013</a:t>
            </a:r>
            <a:endParaRPr lang="en-US" sz="2000" b="1" dirty="0">
              <a:solidFill>
                <a:schemeClr val="bg1"/>
              </a:solidFill>
            </a:endParaRPr>
          </a:p>
        </p:txBody>
      </p:sp>
      <p:sp>
        <p:nvSpPr>
          <p:cNvPr id="48" name="TextBox 47"/>
          <p:cNvSpPr txBox="1"/>
          <p:nvPr/>
        </p:nvSpPr>
        <p:spPr>
          <a:xfrm>
            <a:off x="3743292" y="5742672"/>
            <a:ext cx="2239716" cy="400110"/>
          </a:xfrm>
          <a:prstGeom prst="rect">
            <a:avLst/>
          </a:prstGeom>
          <a:solidFill>
            <a:schemeClr val="accent4">
              <a:lumMod val="60000"/>
              <a:lumOff val="40000"/>
            </a:schemeClr>
          </a:solidFill>
        </p:spPr>
        <p:txBody>
          <a:bodyPr wrap="none" rtlCol="0">
            <a:spAutoFit/>
          </a:bodyPr>
          <a:lstStyle/>
          <a:p>
            <a:r>
              <a:rPr lang="hr-HR" sz="2000" b="1">
                <a:solidFill>
                  <a:schemeClr val="bg1"/>
                </a:solidFill>
              </a:rPr>
              <a:t>y= -0.0023 x+ 0.011</a:t>
            </a:r>
            <a:endParaRPr lang="en-US" sz="2000" b="1" dirty="0">
              <a:solidFill>
                <a:schemeClr val="bg1"/>
              </a:solidFill>
            </a:endParaRPr>
          </a:p>
        </p:txBody>
      </p:sp>
      <p:sp>
        <p:nvSpPr>
          <p:cNvPr id="51" name="Rectangle 50">
            <a:extLst>
              <a:ext uri="{FF2B5EF4-FFF2-40B4-BE49-F238E27FC236}">
                <a16:creationId xmlns:a16="http://schemas.microsoft.com/office/drawing/2014/main" xmlns="" id="{555C6D8D-33E7-4C1B-A005-2D69DE284F8E}"/>
              </a:ext>
            </a:extLst>
          </p:cNvPr>
          <p:cNvSpPr/>
          <p:nvPr/>
        </p:nvSpPr>
        <p:spPr>
          <a:xfrm>
            <a:off x="1953646" y="1171199"/>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57131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789382"/>
            <a:ext cx="2907396" cy="4409432"/>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Diapause and diapause length significantly increases </a:t>
            </a:r>
            <a:r>
              <a:rPr lang="en-US" sz="2800"/>
              <a:t>lipid accumulation!</a:t>
            </a:r>
            <a:endParaRPr lang="en-US" sz="2800" dirty="0"/>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Lipid depletion rate not effected by diapause length</a:t>
            </a:r>
            <a:r>
              <a:rPr lang="is-IS" sz="3200" dirty="0"/>
              <a:t>… </a:t>
            </a:r>
            <a:r>
              <a:rPr lang="en-US" sz="3200" b="1" i="1" u="sng" dirty="0"/>
              <a:t>PROBABLY?</a:t>
            </a:r>
          </a:p>
        </p:txBody>
      </p:sp>
    </p:spTree>
    <p:extLst>
      <p:ext uri="{BB962C8B-B14F-4D97-AF65-F5344CB8AC3E}">
        <p14:creationId xmlns:p14="http://schemas.microsoft.com/office/powerpoint/2010/main" val="104477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9403301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6" name="Rectangle 25">
            <a:extLst>
              <a:ext uri="{FF2B5EF4-FFF2-40B4-BE49-F238E27FC236}">
                <a16:creationId xmlns:a16="http://schemas.microsoft.com/office/drawing/2014/main" xmlns="" id="{F822F6F3-E2E0-48E6-B17A-5D93B9BFF70C}"/>
              </a:ext>
            </a:extLst>
          </p:cNvPr>
          <p:cNvSpPr/>
          <p:nvPr/>
        </p:nvSpPr>
        <p:spPr>
          <a:xfrm>
            <a:off x="6715789" y="0"/>
            <a:ext cx="5369346" cy="2085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7" name="Rectangle 26">
            <a:extLst>
              <a:ext uri="{FF2B5EF4-FFF2-40B4-BE49-F238E27FC236}">
                <a16:creationId xmlns:a16="http://schemas.microsoft.com/office/drawing/2014/main" xmlns=""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a16="http://schemas.microsoft.com/office/drawing/2014/main" xmlns=""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6909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583017"/>
            <a:ext cx="7103163" cy="2062103"/>
          </a:xfrm>
          <a:prstGeom prst="rect">
            <a:avLst/>
          </a:prstGeom>
          <a:noFill/>
        </p:spPr>
        <p:txBody>
          <a:bodyPr wrap="none" rtlCol="0">
            <a:spAutoFit/>
          </a:bodyPr>
          <a:lstStyle/>
          <a:p>
            <a:r>
              <a:rPr lang="en-US" sz="3200" dirty="0"/>
              <a:t>Diapause:</a:t>
            </a:r>
          </a:p>
          <a:p>
            <a:pPr marL="285750" indent="-285750">
              <a:buFont typeface="Arial" charset="0"/>
              <a:buChar char="•"/>
            </a:pPr>
            <a:r>
              <a:rPr lang="en-US" sz="3200" dirty="0"/>
              <a:t>Hibernation for insects</a:t>
            </a:r>
          </a:p>
          <a:p>
            <a:pPr marL="285750" indent="-285750">
              <a:buFont typeface="Arial" charset="0"/>
              <a:buChar char="•"/>
            </a:pPr>
            <a:r>
              <a:rPr lang="en-US" sz="3200" dirty="0"/>
              <a:t>Avoid harsh winters </a:t>
            </a:r>
          </a:p>
          <a:p>
            <a:pPr marL="285750" indent="-285750">
              <a:buFont typeface="Arial" charset="0"/>
              <a:buChar char="•"/>
            </a:pPr>
            <a:r>
              <a:rPr lang="en-US" sz="3200" dirty="0"/>
              <a:t>Synchronize life history with seasonality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xmlns=""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
        <p:nvSpPr>
          <p:cNvPr id="11" name="Rectangle 10"/>
          <p:cNvSpPr/>
          <p:nvPr/>
        </p:nvSpPr>
        <p:spPr>
          <a:xfrm>
            <a:off x="0" y="2796986"/>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1398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val="126005524"/>
              </p:ext>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ext uri="{D42A27DB-BD31-4B8C-83A1-F6EECF244321}">
                <p14:modId xmlns:p14="http://schemas.microsoft.com/office/powerpoint/2010/main" val="803382584"/>
              </p:ext>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44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ext uri="{D42A27DB-BD31-4B8C-83A1-F6EECF244321}">
                <p14:modId xmlns:p14="http://schemas.microsoft.com/office/powerpoint/2010/main" val="1057456344"/>
              </p:ext>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54485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Genetically determined</a:t>
            </a:r>
          </a:p>
          <a:p>
            <a:pPr lvl="1">
              <a:lnSpc>
                <a:spcPct val="120000"/>
              </a:lnSpc>
              <a:spcAft>
                <a:spcPts val="500"/>
              </a:spcAft>
            </a:pPr>
            <a:r>
              <a:rPr lang="en-US" sz="3600" dirty="0"/>
              <a:t>Suppressed metabolism and developmental arrest</a:t>
            </a:r>
          </a:p>
          <a:p>
            <a:pPr lvl="1">
              <a:lnSpc>
                <a:spcPct val="110000"/>
              </a:lnSpc>
              <a:spcAft>
                <a:spcPts val="500"/>
              </a:spcAft>
            </a:pPr>
            <a:r>
              <a:rPr lang="en-US" sz="3600" dirty="0"/>
              <a:t>Preparation for diapause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191135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14540</TotalTime>
  <Words>2103</Words>
  <Application>Microsoft Macintosh PowerPoint</Application>
  <PresentationFormat>Widescreen</PresentationFormat>
  <Paragraphs>685</Paragraphs>
  <Slides>80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Genotype Effects Dry Mass Accumulation</vt:lpstr>
      <vt:lpstr>Genotype Effects Dry Mass Accumulation </vt:lpstr>
      <vt:lpstr>Genotype Effects Dry Mass Depletion</vt:lpstr>
      <vt:lpstr>Genotype Effects Lean Mass Accumulation</vt:lpstr>
      <vt:lpstr>Genotype Effects Lean Mass by Strain</vt:lpstr>
      <vt:lpstr>Genotype Effects Lean Mass Depletion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432</cp:revision>
  <dcterms:modified xsi:type="dcterms:W3CDTF">2018-09-28T12:19:58Z</dcterms:modified>
</cp:coreProperties>
</file>